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9" r:id="rId14"/>
  </p:sldIdLst>
  <p:sldSz cx="18288000" cy="10287000"/>
  <p:notesSz cx="6858000" cy="9144000"/>
  <p:embeddedFontLst>
    <p:embeddedFont>
      <p:font typeface="Helvetica World" pitchFamily="2" charset="0"/>
      <p:regular r:id="rId16"/>
    </p:embeddedFont>
    <p:embeddedFont>
      <p:font typeface="Open Sauce" pitchFamily="2" charset="77"/>
      <p:regular r:id="rId17"/>
    </p:embeddedFont>
    <p:embeddedFont>
      <p:font typeface="Open Sauce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2900"/>
    <a:srgbClr val="AB7942"/>
    <a:srgbClr val="4F3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 autoAdjust="0"/>
    <p:restoredTop sz="94650" autoAdjust="0"/>
  </p:normalViewPr>
  <p:slideViewPr>
    <p:cSldViewPr>
      <p:cViewPr varScale="1">
        <p:scale>
          <a:sx n="77" d="100"/>
          <a:sy n="77" d="100"/>
        </p:scale>
        <p:origin x="23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3F2B9-1C2A-134D-8A2B-9E1728E5A685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CF0C3-FE32-B644-A336-390CC5A7B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7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CF0C3-FE32-B644-A336-390CC5A7BA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6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9585" y="8777416"/>
            <a:ext cx="5447734" cy="2031142"/>
            <a:chOff x="0" y="0"/>
            <a:chExt cx="1434794" cy="534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794" cy="534951"/>
            </a:xfrm>
            <a:custGeom>
              <a:avLst/>
              <a:gdLst/>
              <a:ahLst/>
              <a:cxnLst/>
              <a:rect l="l" t="t" r="r" b="b"/>
              <a:pathLst>
                <a:path w="1434794" h="534951">
                  <a:moveTo>
                    <a:pt x="0" y="0"/>
                  </a:moveTo>
                  <a:lnTo>
                    <a:pt x="1434794" y="0"/>
                  </a:lnTo>
                  <a:lnTo>
                    <a:pt x="1434794" y="534951"/>
                  </a:lnTo>
                  <a:lnTo>
                    <a:pt x="0" y="534951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34794" cy="573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29585" y="0"/>
            <a:ext cx="9558415" cy="9258300"/>
            <a:chOff x="0" y="0"/>
            <a:chExt cx="1480849" cy="14343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0849" cy="1434353"/>
            </a:xfrm>
            <a:custGeom>
              <a:avLst/>
              <a:gdLst/>
              <a:ahLst/>
              <a:cxnLst/>
              <a:rect l="l" t="t" r="r" b="b"/>
              <a:pathLst>
                <a:path w="1480849" h="1434353">
                  <a:moveTo>
                    <a:pt x="0" y="0"/>
                  </a:moveTo>
                  <a:lnTo>
                    <a:pt x="1480849" y="0"/>
                  </a:lnTo>
                  <a:lnTo>
                    <a:pt x="1480849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-22554" r="-2255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3508793" y="8408773"/>
            <a:ext cx="4779207" cy="2540858"/>
            <a:chOff x="0" y="0"/>
            <a:chExt cx="1258721" cy="6691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8721" cy="669197"/>
            </a:xfrm>
            <a:custGeom>
              <a:avLst/>
              <a:gdLst/>
              <a:ahLst/>
              <a:cxnLst/>
              <a:rect l="l" t="t" r="r" b="b"/>
              <a:pathLst>
                <a:path w="1258721" h="669197">
                  <a:moveTo>
                    <a:pt x="0" y="0"/>
                  </a:moveTo>
                  <a:lnTo>
                    <a:pt x="1258721" y="0"/>
                  </a:lnTo>
                  <a:lnTo>
                    <a:pt x="1258721" y="669197"/>
                  </a:lnTo>
                  <a:lnTo>
                    <a:pt x="0" y="669197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8721" cy="707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09796" y="2224068"/>
            <a:ext cx="8048403" cy="443198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1"/>
            <a:r>
              <a:rPr lang="en-US" sz="9600" b="1" spc="-150" dirty="0">
                <a:solidFill>
                  <a:srgbClr val="6B6361"/>
                </a:solidFill>
                <a:latin typeface="+mj-lt"/>
                <a:ea typeface="DM Sans Bold"/>
                <a:cs typeface="DM Sans Bold"/>
                <a:sym typeface="DM Sans Bold"/>
              </a:rPr>
              <a:t>Dubai House Price Trends &amp; Insights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78684" y="7429500"/>
            <a:ext cx="5865316" cy="489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</a:pPr>
            <a:r>
              <a:rPr lang="en-US" sz="2800" b="1" spc="379" dirty="0">
                <a:solidFill>
                  <a:srgbClr val="6B6361"/>
                </a:solidFill>
                <a:ea typeface="Open Sauce Bold"/>
                <a:cs typeface="Open Sauce Bold"/>
                <a:sym typeface="Open Sauce Bold"/>
              </a:rPr>
              <a:t>SANJANA KUMARI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12069E-C5D0-6333-40E3-BEF23C7BD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-393064" y="4305300"/>
            <a:ext cx="19074128" cy="0"/>
          </a:xfrm>
          <a:prstGeom prst="line">
            <a:avLst/>
          </a:prstGeom>
          <a:ln w="9525" cap="flat">
            <a:solidFill>
              <a:srgbClr val="6B636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96291" y="4213592"/>
            <a:ext cx="183416" cy="18341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77942" y="-807721"/>
            <a:ext cx="4810058" cy="5748660"/>
            <a:chOff x="0" y="0"/>
            <a:chExt cx="1266847" cy="15140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6847" cy="1514050"/>
            </a:xfrm>
            <a:custGeom>
              <a:avLst/>
              <a:gdLst/>
              <a:ahLst/>
              <a:cxnLst/>
              <a:rect l="l" t="t" r="r" b="b"/>
              <a:pathLst>
                <a:path w="1266847" h="1514050">
                  <a:moveTo>
                    <a:pt x="0" y="0"/>
                  </a:moveTo>
                  <a:lnTo>
                    <a:pt x="1266847" y="0"/>
                  </a:lnTo>
                  <a:lnTo>
                    <a:pt x="1266847" y="1514050"/>
                  </a:lnTo>
                  <a:lnTo>
                    <a:pt x="0" y="1514050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66847" cy="1552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91537" y="1455753"/>
            <a:ext cx="17446806" cy="2573658"/>
            <a:chOff x="0" y="-189874"/>
            <a:chExt cx="4595044" cy="677836"/>
          </a:xfrm>
        </p:grpSpPr>
        <p:sp>
          <p:nvSpPr>
            <p:cNvPr id="11" name="Freeform 11"/>
            <p:cNvSpPr/>
            <p:nvPr/>
          </p:nvSpPr>
          <p:spPr>
            <a:xfrm>
              <a:off x="0" y="-189874"/>
              <a:ext cx="4595044" cy="487962"/>
            </a:xfrm>
            <a:custGeom>
              <a:avLst/>
              <a:gdLst/>
              <a:ahLst/>
              <a:cxnLst/>
              <a:rect l="l" t="t" r="r" b="b"/>
              <a:pathLst>
                <a:path w="4595044" h="487962">
                  <a:moveTo>
                    <a:pt x="0" y="0"/>
                  </a:moveTo>
                  <a:lnTo>
                    <a:pt x="4595044" y="0"/>
                  </a:lnTo>
                  <a:lnTo>
                    <a:pt x="4595044" y="487962"/>
                  </a:lnTo>
                  <a:lnTo>
                    <a:pt x="0" y="487962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595044" cy="526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83450" y="1819110"/>
            <a:ext cx="1086938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2"/>
                </a:solidFill>
                <a:latin typeface="+mj-lt"/>
              </a:rPr>
              <a:t>Strategic Recommendations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67000" y="5303049"/>
            <a:ext cx="14058900" cy="3164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432900"/>
                </a:solidFill>
              </a:rPr>
              <a:t>Prioritize mid-range inventory across all BHK configurations.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432900"/>
                </a:solidFill>
              </a:rPr>
              <a:t>Develop high-end properties with scalable luxury space offerings.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432900"/>
                </a:solidFill>
              </a:rPr>
              <a:t>Leverage consistent pricing across locations to focus on build quality and amenities.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432900"/>
                </a:solidFill>
              </a:rPr>
              <a:t>Monitor macroeconomic indicators when evaluating long-term projects.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432900"/>
                </a:solidFill>
              </a:rPr>
              <a:t>Consider affordable luxury solutions for urban buyers.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517762" y="4222190"/>
            <a:ext cx="183416" cy="18341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569420" y="4204995"/>
            <a:ext cx="183416" cy="18341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4390491" y="3218401"/>
            <a:ext cx="2868809" cy="7068599"/>
            <a:chOff x="0" y="0"/>
            <a:chExt cx="755571" cy="18616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5571" cy="1861689"/>
            </a:xfrm>
            <a:custGeom>
              <a:avLst/>
              <a:gdLst/>
              <a:ahLst/>
              <a:cxnLst/>
              <a:rect l="l" t="t" r="r" b="b"/>
              <a:pathLst>
                <a:path w="755571" h="1861689">
                  <a:moveTo>
                    <a:pt x="0" y="0"/>
                  </a:moveTo>
                  <a:lnTo>
                    <a:pt x="755571" y="0"/>
                  </a:lnTo>
                  <a:lnTo>
                    <a:pt x="755571" y="1861689"/>
                  </a:lnTo>
                  <a:lnTo>
                    <a:pt x="0" y="1861689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55571" cy="1899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54655" y="0"/>
            <a:ext cx="7804645" cy="4111957"/>
            <a:chOff x="0" y="0"/>
            <a:chExt cx="2055544" cy="10829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5544" cy="1082985"/>
            </a:xfrm>
            <a:custGeom>
              <a:avLst/>
              <a:gdLst/>
              <a:ahLst/>
              <a:cxnLst/>
              <a:rect l="l" t="t" r="r" b="b"/>
              <a:pathLst>
                <a:path w="2055544" h="1082985">
                  <a:moveTo>
                    <a:pt x="0" y="0"/>
                  </a:moveTo>
                  <a:lnTo>
                    <a:pt x="2055544" y="0"/>
                  </a:lnTo>
                  <a:lnTo>
                    <a:pt x="2055544" y="1082985"/>
                  </a:lnTo>
                  <a:lnTo>
                    <a:pt x="0" y="1082985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55544" cy="1121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329855" y="6296757"/>
            <a:ext cx="483157" cy="483157"/>
          </a:xfrm>
          <a:custGeom>
            <a:avLst/>
            <a:gdLst/>
            <a:ahLst/>
            <a:cxnLst/>
            <a:rect l="l" t="t" r="r" b="b"/>
            <a:pathLst>
              <a:path w="483157" h="483157">
                <a:moveTo>
                  <a:pt x="0" y="0"/>
                </a:moveTo>
                <a:lnTo>
                  <a:pt x="483157" y="0"/>
                </a:lnTo>
                <a:lnTo>
                  <a:pt x="483157" y="483157"/>
                </a:lnTo>
                <a:lnTo>
                  <a:pt x="0" y="48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59574" y="6957900"/>
            <a:ext cx="483157" cy="483157"/>
          </a:xfrm>
          <a:custGeom>
            <a:avLst/>
            <a:gdLst/>
            <a:ahLst/>
            <a:cxnLst/>
            <a:rect l="l" t="t" r="r" b="b"/>
            <a:pathLst>
              <a:path w="483157" h="483157">
                <a:moveTo>
                  <a:pt x="0" y="0"/>
                </a:moveTo>
                <a:lnTo>
                  <a:pt x="483157" y="0"/>
                </a:lnTo>
                <a:lnTo>
                  <a:pt x="483157" y="483157"/>
                </a:lnTo>
                <a:lnTo>
                  <a:pt x="0" y="48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2827557"/>
            <a:ext cx="6430743" cy="643074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25329" r="-2532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510647" y="1237515"/>
            <a:ext cx="6571050" cy="97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3"/>
              </a:lnSpc>
            </a:pPr>
            <a:r>
              <a:rPr lang="en-US" sz="8799" b="1" spc="-150" dirty="0">
                <a:solidFill>
                  <a:srgbClr val="EEEAE5"/>
                </a:solidFill>
                <a:latin typeface="+mj-lt"/>
                <a:ea typeface="Helvetica World"/>
                <a:cs typeface="Helvetica World"/>
                <a:sym typeface="Helvetica World"/>
              </a:rPr>
              <a:t>Get in Touch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60483" y="6957900"/>
            <a:ext cx="3912256" cy="527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4"/>
              </a:lnSpc>
            </a:pPr>
            <a:r>
              <a:rPr lang="en-US" sz="1600" spc="-48" dirty="0">
                <a:solidFill>
                  <a:srgbClr val="6B636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https://www.linkedin.com/in/sanjana-kumari-379857167/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63244" y="6393858"/>
            <a:ext cx="2790756" cy="2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4"/>
              </a:lnSpc>
            </a:pPr>
            <a:r>
              <a:rPr lang="en-US" sz="1600" spc="-48" dirty="0">
                <a:solidFill>
                  <a:srgbClr val="6B636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sanjana.kum1997@gmail.com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454655" y="5015033"/>
            <a:ext cx="705828" cy="128467"/>
            <a:chOff x="0" y="0"/>
            <a:chExt cx="185897" cy="338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5897" cy="33835"/>
            </a:xfrm>
            <a:custGeom>
              <a:avLst/>
              <a:gdLst/>
              <a:ahLst/>
              <a:cxnLst/>
              <a:rect l="l" t="t" r="r" b="b"/>
              <a:pathLst>
                <a:path w="185897" h="33835">
                  <a:moveTo>
                    <a:pt x="0" y="0"/>
                  </a:moveTo>
                  <a:lnTo>
                    <a:pt x="185897" y="0"/>
                  </a:lnTo>
                  <a:lnTo>
                    <a:pt x="185897" y="33835"/>
                  </a:lnTo>
                  <a:lnTo>
                    <a:pt x="0" y="33835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85897" cy="71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374914" y="-170852"/>
            <a:ext cx="3509535" cy="6965611"/>
            <a:chOff x="0" y="0"/>
            <a:chExt cx="924322" cy="18345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4322" cy="1834564"/>
            </a:xfrm>
            <a:custGeom>
              <a:avLst/>
              <a:gdLst/>
              <a:ahLst/>
              <a:cxnLst/>
              <a:rect l="l" t="t" r="r" b="b"/>
              <a:pathLst>
                <a:path w="924322" h="1834564">
                  <a:moveTo>
                    <a:pt x="0" y="0"/>
                  </a:moveTo>
                  <a:lnTo>
                    <a:pt x="924322" y="0"/>
                  </a:lnTo>
                  <a:lnTo>
                    <a:pt x="924322" y="1834564"/>
                  </a:lnTo>
                  <a:lnTo>
                    <a:pt x="0" y="1834564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24322" cy="1872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550456"/>
            <a:ext cx="5743695" cy="5937056"/>
            <a:chOff x="0" y="0"/>
            <a:chExt cx="1512743" cy="1563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2743" cy="1563669"/>
            </a:xfrm>
            <a:custGeom>
              <a:avLst/>
              <a:gdLst/>
              <a:ahLst/>
              <a:cxnLst/>
              <a:rect l="l" t="t" r="r" b="b"/>
              <a:pathLst>
                <a:path w="1512743" h="1563669">
                  <a:moveTo>
                    <a:pt x="0" y="0"/>
                  </a:moveTo>
                  <a:lnTo>
                    <a:pt x="1512743" y="0"/>
                  </a:lnTo>
                  <a:lnTo>
                    <a:pt x="1512743" y="1563669"/>
                  </a:lnTo>
                  <a:lnTo>
                    <a:pt x="0" y="1563669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12743" cy="1601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45053" y="5694304"/>
            <a:ext cx="705828" cy="128467"/>
            <a:chOff x="0" y="0"/>
            <a:chExt cx="185897" cy="338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897" cy="33835"/>
            </a:xfrm>
            <a:custGeom>
              <a:avLst/>
              <a:gdLst/>
              <a:ahLst/>
              <a:cxnLst/>
              <a:rect l="l" t="t" r="r" b="b"/>
              <a:pathLst>
                <a:path w="185897" h="33835">
                  <a:moveTo>
                    <a:pt x="0" y="0"/>
                  </a:moveTo>
                  <a:lnTo>
                    <a:pt x="185897" y="0"/>
                  </a:lnTo>
                  <a:lnTo>
                    <a:pt x="185897" y="33835"/>
                  </a:lnTo>
                  <a:lnTo>
                    <a:pt x="0" y="33835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5897" cy="71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01200" y="5549643"/>
            <a:ext cx="7658100" cy="4242057"/>
            <a:chOff x="0" y="0"/>
            <a:chExt cx="812800" cy="5323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32396"/>
            </a:xfrm>
            <a:custGeom>
              <a:avLst/>
              <a:gdLst/>
              <a:ahLst/>
              <a:cxnLst/>
              <a:rect l="l" t="t" r="r" b="b"/>
              <a:pathLst>
                <a:path w="812800" h="532396">
                  <a:moveTo>
                    <a:pt x="0" y="0"/>
                  </a:moveTo>
                  <a:lnTo>
                    <a:pt x="812800" y="0"/>
                  </a:lnTo>
                  <a:lnTo>
                    <a:pt x="812800" y="532396"/>
                  </a:lnTo>
                  <a:lnTo>
                    <a:pt x="0" y="532396"/>
                  </a:lnTo>
                  <a:close/>
                </a:path>
              </a:pathLst>
            </a:custGeom>
            <a:blipFill>
              <a:blip r:embed="rId2"/>
              <a:stretch>
                <a:fillRect t="-26334" b="-26334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620617" y="1020437"/>
            <a:ext cx="1595416" cy="25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 spc="-47" dirty="0">
              <a:solidFill>
                <a:srgbClr val="6B636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16149" y="1302619"/>
            <a:ext cx="7543151" cy="439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4"/>
              </a:lnSpc>
            </a:pPr>
            <a:r>
              <a:rPr lang="en-US" sz="20774" spc="-1308" dirty="0">
                <a:solidFill>
                  <a:srgbClr val="6B636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16149" y="8984615"/>
            <a:ext cx="2136024" cy="25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 spc="-47" dirty="0">
              <a:solidFill>
                <a:srgbClr val="6B636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9716149" y="8317489"/>
            <a:ext cx="705828" cy="128467"/>
            <a:chOff x="0" y="0"/>
            <a:chExt cx="185897" cy="338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5897" cy="33835"/>
            </a:xfrm>
            <a:custGeom>
              <a:avLst/>
              <a:gdLst/>
              <a:ahLst/>
              <a:cxnLst/>
              <a:rect l="l" t="t" r="r" b="b"/>
              <a:pathLst>
                <a:path w="185897" h="33835">
                  <a:moveTo>
                    <a:pt x="0" y="0"/>
                  </a:moveTo>
                  <a:lnTo>
                    <a:pt x="185897" y="0"/>
                  </a:lnTo>
                  <a:lnTo>
                    <a:pt x="185897" y="33835"/>
                  </a:lnTo>
                  <a:lnTo>
                    <a:pt x="0" y="33835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85897" cy="71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82700" y="-217898"/>
            <a:ext cx="4405300" cy="3496411"/>
            <a:chOff x="0" y="0"/>
            <a:chExt cx="1160244" cy="92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0244" cy="920865"/>
            </a:xfrm>
            <a:custGeom>
              <a:avLst/>
              <a:gdLst/>
              <a:ahLst/>
              <a:cxnLst/>
              <a:rect l="l" t="t" r="r" b="b"/>
              <a:pathLst>
                <a:path w="1160244" h="920865">
                  <a:moveTo>
                    <a:pt x="0" y="0"/>
                  </a:moveTo>
                  <a:lnTo>
                    <a:pt x="1160244" y="0"/>
                  </a:lnTo>
                  <a:lnTo>
                    <a:pt x="1160244" y="920865"/>
                  </a:lnTo>
                  <a:lnTo>
                    <a:pt x="0" y="920865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60244" cy="95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52977" y="1333500"/>
            <a:ext cx="8810599" cy="9920931"/>
            <a:chOff x="0" y="0"/>
            <a:chExt cx="2320487" cy="2612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0487" cy="2612920"/>
            </a:xfrm>
            <a:custGeom>
              <a:avLst/>
              <a:gdLst/>
              <a:ahLst/>
              <a:cxnLst/>
              <a:rect l="l" t="t" r="r" b="b"/>
              <a:pathLst>
                <a:path w="2320487" h="2612920">
                  <a:moveTo>
                    <a:pt x="0" y="0"/>
                  </a:moveTo>
                  <a:lnTo>
                    <a:pt x="2320487" y="0"/>
                  </a:lnTo>
                  <a:lnTo>
                    <a:pt x="2320487" y="2612920"/>
                  </a:lnTo>
                  <a:lnTo>
                    <a:pt x="0" y="2612920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20487" cy="2651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5678170"/>
            <a:ext cx="4244071" cy="4608830"/>
            <a:chOff x="0" y="0"/>
            <a:chExt cx="1117780" cy="12138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7780" cy="1213848"/>
            </a:xfrm>
            <a:custGeom>
              <a:avLst/>
              <a:gdLst/>
              <a:ahLst/>
              <a:cxnLst/>
              <a:rect l="l" t="t" r="r" b="b"/>
              <a:pathLst>
                <a:path w="1117780" h="1213848">
                  <a:moveTo>
                    <a:pt x="0" y="0"/>
                  </a:moveTo>
                  <a:lnTo>
                    <a:pt x="1117780" y="0"/>
                  </a:lnTo>
                  <a:lnTo>
                    <a:pt x="1117780" y="1213848"/>
                  </a:lnTo>
                  <a:lnTo>
                    <a:pt x="0" y="1213848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17780" cy="1251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2827557"/>
            <a:ext cx="6430743" cy="643074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9457255" y="2049641"/>
            <a:ext cx="7802044" cy="174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84"/>
              </a:lnSpc>
            </a:pPr>
            <a:r>
              <a:rPr lang="en-US" sz="7200" b="1" spc="162" dirty="0">
                <a:solidFill>
                  <a:srgbClr val="EEEAE5"/>
                </a:solidFill>
                <a:latin typeface="+mj-lt"/>
                <a:ea typeface="Helvetica World Bold"/>
                <a:cs typeface="Helvetica World Bold"/>
                <a:sym typeface="Helvetica World Bold"/>
              </a:rPr>
              <a:t>Project</a:t>
            </a:r>
          </a:p>
          <a:p>
            <a:pPr algn="ctr">
              <a:lnSpc>
                <a:spcPts val="6684"/>
              </a:lnSpc>
            </a:pPr>
            <a:r>
              <a:rPr lang="en-US" sz="7200" b="1" spc="162" dirty="0">
                <a:solidFill>
                  <a:srgbClr val="EEEAE5"/>
                </a:solidFill>
                <a:latin typeface="+mj-lt"/>
                <a:ea typeface="Helvetica World Bold"/>
                <a:cs typeface="Helvetica World Bold"/>
                <a:sym typeface="Helvetica World Bold"/>
              </a:rPr>
              <a:t> Objective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57255" y="4196598"/>
            <a:ext cx="7992545" cy="5190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Goal:</a:t>
            </a:r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dirty="0">
                <a:solidFill>
                  <a:schemeClr val="bg2"/>
                </a:solidFill>
              </a:rPr>
              <a:t>To analyze Dubai's real estate data and uncover insights about property pricing, category distributions, and market behaviors to support decision-making.</a:t>
            </a:r>
          </a:p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b="1" dirty="0">
                <a:solidFill>
                  <a:schemeClr val="bg2"/>
                </a:solidFill>
              </a:rPr>
              <a:t>Key Questions:</a:t>
            </a:r>
            <a:endParaRPr lang="en-US" sz="2800" dirty="0">
              <a:solidFill>
                <a:schemeClr val="bg2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2"/>
                </a:solidFill>
              </a:rPr>
              <a:t>What are the price trends across neighborhoods and years?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2"/>
                </a:solidFill>
              </a:rPr>
              <a:t>How do property size and category influence pricing?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2"/>
                </a:solidFill>
              </a:rPr>
              <a:t>Which segments dominate the listings?</a:t>
            </a:r>
          </a:p>
          <a:p>
            <a:pPr algn="ctr">
              <a:lnSpc>
                <a:spcPts val="3707"/>
              </a:lnSpc>
            </a:pPr>
            <a:endParaRPr lang="en-US" sz="2800" dirty="0">
              <a:solidFill>
                <a:schemeClr val="bg2"/>
              </a:solidFill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7871" y="7429500"/>
            <a:ext cx="5447734" cy="3905015"/>
            <a:chOff x="0" y="0"/>
            <a:chExt cx="1434794" cy="10284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794" cy="1028481"/>
            </a:xfrm>
            <a:custGeom>
              <a:avLst/>
              <a:gdLst/>
              <a:ahLst/>
              <a:cxnLst/>
              <a:rect l="l" t="t" r="r" b="b"/>
              <a:pathLst>
                <a:path w="1434794" h="1028481">
                  <a:moveTo>
                    <a:pt x="0" y="0"/>
                  </a:moveTo>
                  <a:lnTo>
                    <a:pt x="1434794" y="0"/>
                  </a:lnTo>
                  <a:lnTo>
                    <a:pt x="1434794" y="1028481"/>
                  </a:lnTo>
                  <a:lnTo>
                    <a:pt x="0" y="1028481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34794" cy="1066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3490" y="363908"/>
            <a:ext cx="10703106" cy="9453413"/>
            <a:chOff x="0" y="0"/>
            <a:chExt cx="2058542" cy="24590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8543" cy="2459057"/>
            </a:xfrm>
            <a:custGeom>
              <a:avLst/>
              <a:gdLst/>
              <a:ahLst/>
              <a:cxnLst/>
              <a:rect l="l" t="t" r="r" b="b"/>
              <a:pathLst>
                <a:path w="2058543" h="2459057">
                  <a:moveTo>
                    <a:pt x="0" y="0"/>
                  </a:moveTo>
                  <a:lnTo>
                    <a:pt x="2058543" y="0"/>
                  </a:lnTo>
                  <a:lnTo>
                    <a:pt x="2058543" y="2459057"/>
                  </a:lnTo>
                  <a:lnTo>
                    <a:pt x="0" y="2459057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58542" cy="2497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27531" y="1028700"/>
            <a:ext cx="5731769" cy="6104579"/>
            <a:chOff x="0" y="0"/>
            <a:chExt cx="724455" cy="7715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4455" cy="771575"/>
            </a:xfrm>
            <a:custGeom>
              <a:avLst/>
              <a:gdLst/>
              <a:ahLst/>
              <a:cxnLst/>
              <a:rect l="l" t="t" r="r" b="b"/>
              <a:pathLst>
                <a:path w="724455" h="771575">
                  <a:moveTo>
                    <a:pt x="0" y="0"/>
                  </a:moveTo>
                  <a:lnTo>
                    <a:pt x="724455" y="0"/>
                  </a:lnTo>
                  <a:lnTo>
                    <a:pt x="724455" y="771575"/>
                  </a:lnTo>
                  <a:lnTo>
                    <a:pt x="0" y="771575"/>
                  </a:lnTo>
                  <a:close/>
                </a:path>
              </a:pathLst>
            </a:custGeom>
            <a:blipFill>
              <a:blip r:embed="rId2"/>
              <a:stretch>
                <a:fillRect l="-29778" r="-2977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553472" y="9129833"/>
            <a:ext cx="705828" cy="128467"/>
            <a:chOff x="0" y="0"/>
            <a:chExt cx="185897" cy="338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5897" cy="33835"/>
            </a:xfrm>
            <a:custGeom>
              <a:avLst/>
              <a:gdLst/>
              <a:ahLst/>
              <a:cxnLst/>
              <a:rect l="l" t="t" r="r" b="b"/>
              <a:pathLst>
                <a:path w="185897" h="33835">
                  <a:moveTo>
                    <a:pt x="0" y="0"/>
                  </a:moveTo>
                  <a:lnTo>
                    <a:pt x="185897" y="0"/>
                  </a:lnTo>
                  <a:lnTo>
                    <a:pt x="185897" y="33835"/>
                  </a:lnTo>
                  <a:lnTo>
                    <a:pt x="0" y="33835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5897" cy="71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522158"/>
            <a:ext cx="8382000" cy="221599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chemeClr val="bg2"/>
                </a:solidFill>
                <a:latin typeface="+mj-lt"/>
              </a:rPr>
              <a:t>Data Preparation &amp; Tools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63" y="3238500"/>
            <a:ext cx="9829800" cy="560153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Dataset:</a:t>
            </a:r>
            <a:r>
              <a:rPr lang="en-US" sz="2800" dirty="0">
                <a:solidFill>
                  <a:schemeClr val="bg2"/>
                </a:solidFill>
              </a:rPr>
              <a:t> </a:t>
            </a:r>
          </a:p>
          <a:p>
            <a:r>
              <a:rPr lang="en-US" sz="2800" dirty="0">
                <a:solidFill>
                  <a:schemeClr val="bg2"/>
                </a:solidFill>
              </a:rPr>
              <a:t>50,000 Dubai residential property listings (Price, Size, Category, Location, Year, etc.)</a:t>
            </a:r>
          </a:p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b="1" dirty="0">
                <a:solidFill>
                  <a:schemeClr val="bg2"/>
                </a:solidFill>
              </a:rPr>
              <a:t>Steps Taken:</a:t>
            </a:r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b="1" dirty="0">
                <a:solidFill>
                  <a:schemeClr val="bg2"/>
                </a:solidFill>
              </a:rPr>
              <a:t>Excel</a:t>
            </a:r>
            <a:r>
              <a:rPr lang="en-US" sz="2800" dirty="0">
                <a:solidFill>
                  <a:schemeClr val="bg2"/>
                </a:solidFill>
              </a:rPr>
              <a:t>: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2"/>
                </a:solidFill>
              </a:rPr>
              <a:t>Removed nulls &amp; duplicates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2"/>
                </a:solidFill>
              </a:rPr>
              <a:t>Standardized fields (e.g., Listing Category, Neighborhood)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2"/>
                </a:solidFill>
              </a:rPr>
              <a:t>Changing incorrect data types</a:t>
            </a:r>
          </a:p>
          <a:p>
            <a:r>
              <a:rPr lang="en-US" sz="2800" b="1" dirty="0">
                <a:solidFill>
                  <a:schemeClr val="bg2"/>
                </a:solidFill>
              </a:rPr>
              <a:t>Tableau</a:t>
            </a:r>
            <a:r>
              <a:rPr lang="en-US" sz="2800" dirty="0">
                <a:solidFill>
                  <a:schemeClr val="bg2"/>
                </a:solidFill>
              </a:rPr>
              <a:t>: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2"/>
                </a:solidFill>
              </a:rPr>
              <a:t>Loaded cleaned dataset for visual exploration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2"/>
                </a:solidFill>
              </a:rPr>
              <a:t>Created calculated fields (e.g., Price per sqft , Property Age 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2"/>
                </a:solidFill>
              </a:rPr>
              <a:t>Built filters, hierarchies, and bins for segmentation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DAF7F-C69C-94FA-0A42-72E1A3B1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FAEA61-2FB6-F8D8-3A83-11AAC100CCFF}"/>
              </a:ext>
            </a:extLst>
          </p:cNvPr>
          <p:cNvGrpSpPr/>
          <p:nvPr/>
        </p:nvGrpSpPr>
        <p:grpSpPr>
          <a:xfrm>
            <a:off x="4904655" y="7133279"/>
            <a:ext cx="5447734" cy="3905015"/>
            <a:chOff x="0" y="0"/>
            <a:chExt cx="1434794" cy="102848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E9D461-7533-A35F-B2A9-EC5ECB31E1D1}"/>
                </a:ext>
              </a:extLst>
            </p:cNvPr>
            <p:cNvSpPr/>
            <p:nvPr/>
          </p:nvSpPr>
          <p:spPr>
            <a:xfrm>
              <a:off x="0" y="0"/>
              <a:ext cx="1434794" cy="1028481"/>
            </a:xfrm>
            <a:custGeom>
              <a:avLst/>
              <a:gdLst/>
              <a:ahLst/>
              <a:cxnLst/>
              <a:rect l="l" t="t" r="r" b="b"/>
              <a:pathLst>
                <a:path w="1434794" h="1028481">
                  <a:moveTo>
                    <a:pt x="0" y="0"/>
                  </a:moveTo>
                  <a:lnTo>
                    <a:pt x="1434794" y="0"/>
                  </a:lnTo>
                  <a:lnTo>
                    <a:pt x="1434794" y="1028481"/>
                  </a:lnTo>
                  <a:lnTo>
                    <a:pt x="0" y="1028481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FE4B895-15A4-B6DD-D573-25ECBF7296AC}"/>
                </a:ext>
              </a:extLst>
            </p:cNvPr>
            <p:cNvSpPr txBox="1"/>
            <p:nvPr/>
          </p:nvSpPr>
          <p:spPr>
            <a:xfrm>
              <a:off x="0" y="-38100"/>
              <a:ext cx="1434794" cy="1066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22A6C11-670D-DF35-1B52-8B0F955C1395}"/>
              </a:ext>
            </a:extLst>
          </p:cNvPr>
          <p:cNvGrpSpPr/>
          <p:nvPr/>
        </p:nvGrpSpPr>
        <p:grpSpPr>
          <a:xfrm>
            <a:off x="-21771" y="190500"/>
            <a:ext cx="7816028" cy="9336732"/>
            <a:chOff x="0" y="0"/>
            <a:chExt cx="2058542" cy="245905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7F4451E-B9C1-FBD8-5250-067ACA49F1EA}"/>
                </a:ext>
              </a:extLst>
            </p:cNvPr>
            <p:cNvSpPr/>
            <p:nvPr/>
          </p:nvSpPr>
          <p:spPr>
            <a:xfrm>
              <a:off x="0" y="0"/>
              <a:ext cx="2058543" cy="2459057"/>
            </a:xfrm>
            <a:custGeom>
              <a:avLst/>
              <a:gdLst/>
              <a:ahLst/>
              <a:cxnLst/>
              <a:rect l="l" t="t" r="r" b="b"/>
              <a:pathLst>
                <a:path w="2058543" h="2459057">
                  <a:moveTo>
                    <a:pt x="0" y="0"/>
                  </a:moveTo>
                  <a:lnTo>
                    <a:pt x="2058543" y="0"/>
                  </a:lnTo>
                  <a:lnTo>
                    <a:pt x="2058543" y="2459057"/>
                  </a:lnTo>
                  <a:lnTo>
                    <a:pt x="0" y="2459057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0BEB1C-8817-FD9F-73AD-E853CBE7135B}"/>
                </a:ext>
              </a:extLst>
            </p:cNvPr>
            <p:cNvSpPr txBox="1"/>
            <p:nvPr/>
          </p:nvSpPr>
          <p:spPr>
            <a:xfrm>
              <a:off x="0" y="-38100"/>
              <a:ext cx="2058542" cy="2497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29EA46D-E4B4-D81D-DB98-947150AC4D4C}"/>
              </a:ext>
            </a:extLst>
          </p:cNvPr>
          <p:cNvGrpSpPr/>
          <p:nvPr/>
        </p:nvGrpSpPr>
        <p:grpSpPr>
          <a:xfrm>
            <a:off x="11527531" y="1028700"/>
            <a:ext cx="5731769" cy="6104579"/>
            <a:chOff x="0" y="0"/>
            <a:chExt cx="724455" cy="77157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000E1D7-98A9-073B-263C-6D0EC350C447}"/>
                </a:ext>
              </a:extLst>
            </p:cNvPr>
            <p:cNvSpPr/>
            <p:nvPr/>
          </p:nvSpPr>
          <p:spPr>
            <a:xfrm>
              <a:off x="0" y="0"/>
              <a:ext cx="724455" cy="771575"/>
            </a:xfrm>
            <a:custGeom>
              <a:avLst/>
              <a:gdLst/>
              <a:ahLst/>
              <a:cxnLst/>
              <a:rect l="l" t="t" r="r" b="b"/>
              <a:pathLst>
                <a:path w="724455" h="771575">
                  <a:moveTo>
                    <a:pt x="0" y="0"/>
                  </a:moveTo>
                  <a:lnTo>
                    <a:pt x="724455" y="0"/>
                  </a:lnTo>
                  <a:lnTo>
                    <a:pt x="724455" y="771575"/>
                  </a:lnTo>
                  <a:lnTo>
                    <a:pt x="0" y="771575"/>
                  </a:lnTo>
                  <a:close/>
                </a:path>
              </a:pathLst>
            </a:custGeom>
            <a:blipFill>
              <a:blip r:embed="rId2"/>
              <a:stretch>
                <a:fillRect l="-29778" r="-29778"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6652E29-97D4-90DC-1D0F-808D7F860249}"/>
              </a:ext>
            </a:extLst>
          </p:cNvPr>
          <p:cNvGrpSpPr/>
          <p:nvPr/>
        </p:nvGrpSpPr>
        <p:grpSpPr>
          <a:xfrm>
            <a:off x="16553472" y="9129833"/>
            <a:ext cx="705828" cy="128467"/>
            <a:chOff x="0" y="0"/>
            <a:chExt cx="185897" cy="3383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B4EE64D-E387-4B6A-EB60-8C86F9FB81B6}"/>
                </a:ext>
              </a:extLst>
            </p:cNvPr>
            <p:cNvSpPr/>
            <p:nvPr/>
          </p:nvSpPr>
          <p:spPr>
            <a:xfrm>
              <a:off x="0" y="0"/>
              <a:ext cx="185897" cy="33835"/>
            </a:xfrm>
            <a:custGeom>
              <a:avLst/>
              <a:gdLst/>
              <a:ahLst/>
              <a:cxnLst/>
              <a:rect l="l" t="t" r="r" b="b"/>
              <a:pathLst>
                <a:path w="185897" h="33835">
                  <a:moveTo>
                    <a:pt x="0" y="0"/>
                  </a:moveTo>
                  <a:lnTo>
                    <a:pt x="185897" y="0"/>
                  </a:lnTo>
                  <a:lnTo>
                    <a:pt x="185897" y="33835"/>
                  </a:lnTo>
                  <a:lnTo>
                    <a:pt x="0" y="33835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A08856A-C6AA-3AA7-B5A0-7E90C17C4FCC}"/>
                </a:ext>
              </a:extLst>
            </p:cNvPr>
            <p:cNvSpPr txBox="1"/>
            <p:nvPr/>
          </p:nvSpPr>
          <p:spPr>
            <a:xfrm>
              <a:off x="0" y="-38100"/>
              <a:ext cx="185897" cy="71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466E08F1-466A-E42C-CF55-AA717A604580}"/>
              </a:ext>
            </a:extLst>
          </p:cNvPr>
          <p:cNvSpPr txBox="1"/>
          <p:nvPr/>
        </p:nvSpPr>
        <p:spPr>
          <a:xfrm>
            <a:off x="536994" y="406142"/>
            <a:ext cx="6367028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b="1" dirty="0">
                <a:solidFill>
                  <a:schemeClr val="bg2"/>
                </a:solidFill>
                <a:latin typeface="+mj-lt"/>
              </a:rPr>
              <a:t>Market Overview (KPIs)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AFB381D-1464-E173-6D65-9F22A65272D4}"/>
              </a:ext>
            </a:extLst>
          </p:cNvPr>
          <p:cNvSpPr txBox="1"/>
          <p:nvPr/>
        </p:nvSpPr>
        <p:spPr>
          <a:xfrm>
            <a:off x="536994" y="3299629"/>
            <a:ext cx="6566550" cy="47397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2"/>
                </a:solidFill>
              </a:rPr>
              <a:t>Total Listings:</a:t>
            </a:r>
            <a:r>
              <a:rPr lang="en-US" sz="2800" dirty="0">
                <a:solidFill>
                  <a:schemeClr val="bg2"/>
                </a:solidFill>
              </a:rPr>
              <a:t> 50,000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2"/>
                </a:solidFill>
              </a:rPr>
              <a:t>Average Price:</a:t>
            </a:r>
            <a:r>
              <a:rPr lang="en-US" sz="2800" dirty="0">
                <a:solidFill>
                  <a:schemeClr val="bg2"/>
                </a:solidFill>
              </a:rPr>
              <a:t> AED 224,833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2"/>
                </a:solidFill>
              </a:rPr>
              <a:t>Average Size:</a:t>
            </a:r>
            <a:r>
              <a:rPr lang="en-US" sz="2800" dirty="0">
                <a:solidFill>
                  <a:schemeClr val="bg2"/>
                </a:solidFill>
              </a:rPr>
              <a:t> 2,006 sqft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2"/>
                </a:solidFill>
              </a:rPr>
              <a:t>Price per Sqft:</a:t>
            </a:r>
            <a:r>
              <a:rPr lang="en-US" sz="2800" dirty="0">
                <a:solidFill>
                  <a:schemeClr val="bg2"/>
                </a:solidFill>
              </a:rPr>
              <a:t> AED 113/sqft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2"/>
                </a:solidFill>
              </a:rPr>
              <a:t>Highest Price:</a:t>
            </a:r>
            <a:r>
              <a:rPr lang="en-US" sz="2800" dirty="0">
                <a:solidFill>
                  <a:schemeClr val="bg2"/>
                </a:solidFill>
              </a:rPr>
              <a:t> AED 492,195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dirty="0">
                <a:solidFill>
                  <a:schemeClr val="bg2"/>
                </a:solidFill>
              </a:rPr>
              <a:t>These metrics offer a high-level baseline of the Dubai housing market.</a:t>
            </a:r>
          </a:p>
        </p:txBody>
      </p:sp>
    </p:spTree>
    <p:extLst>
      <p:ext uri="{BB962C8B-B14F-4D97-AF65-F5344CB8AC3E}">
        <p14:creationId xmlns:p14="http://schemas.microsoft.com/office/powerpoint/2010/main" val="1212370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840266" y="7934316"/>
            <a:ext cx="5447734" cy="2352684"/>
            <a:chOff x="0" y="0"/>
            <a:chExt cx="1434794" cy="619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4794" cy="619637"/>
            </a:xfrm>
            <a:custGeom>
              <a:avLst/>
              <a:gdLst/>
              <a:ahLst/>
              <a:cxnLst/>
              <a:rect l="l" t="t" r="r" b="b"/>
              <a:pathLst>
                <a:path w="1434794" h="619637">
                  <a:moveTo>
                    <a:pt x="0" y="0"/>
                  </a:moveTo>
                  <a:lnTo>
                    <a:pt x="1434794" y="0"/>
                  </a:lnTo>
                  <a:lnTo>
                    <a:pt x="1434794" y="619637"/>
                  </a:lnTo>
                  <a:lnTo>
                    <a:pt x="0" y="619637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34794" cy="65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1008" y="5938766"/>
            <a:ext cx="18566976" cy="4705367"/>
            <a:chOff x="0" y="0"/>
            <a:chExt cx="4890068" cy="12392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90068" cy="1239274"/>
            </a:xfrm>
            <a:custGeom>
              <a:avLst/>
              <a:gdLst/>
              <a:ahLst/>
              <a:cxnLst/>
              <a:rect l="l" t="t" r="r" b="b"/>
              <a:pathLst>
                <a:path w="4890068" h="1239274">
                  <a:moveTo>
                    <a:pt x="0" y="0"/>
                  </a:moveTo>
                  <a:lnTo>
                    <a:pt x="4890068" y="0"/>
                  </a:lnTo>
                  <a:lnTo>
                    <a:pt x="4890068" y="1239274"/>
                  </a:lnTo>
                  <a:lnTo>
                    <a:pt x="0" y="1239274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90068" cy="1277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38172" y="9867900"/>
            <a:ext cx="705828" cy="128467"/>
            <a:chOff x="0" y="0"/>
            <a:chExt cx="185897" cy="338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897" cy="33835"/>
            </a:xfrm>
            <a:custGeom>
              <a:avLst/>
              <a:gdLst/>
              <a:ahLst/>
              <a:cxnLst/>
              <a:rect l="l" t="t" r="r" b="b"/>
              <a:pathLst>
                <a:path w="185897" h="33835">
                  <a:moveTo>
                    <a:pt x="0" y="0"/>
                  </a:moveTo>
                  <a:lnTo>
                    <a:pt x="185897" y="0"/>
                  </a:lnTo>
                  <a:lnTo>
                    <a:pt x="185897" y="33835"/>
                  </a:lnTo>
                  <a:lnTo>
                    <a:pt x="0" y="33835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5897" cy="71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13392" y="0"/>
            <a:ext cx="4945908" cy="5581633"/>
            <a:chOff x="0" y="0"/>
            <a:chExt cx="625127" cy="7054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5127" cy="705479"/>
            </a:xfrm>
            <a:custGeom>
              <a:avLst/>
              <a:gdLst/>
              <a:ahLst/>
              <a:cxnLst/>
              <a:rect l="l" t="t" r="r" b="b"/>
              <a:pathLst>
                <a:path w="625127" h="705479">
                  <a:moveTo>
                    <a:pt x="0" y="0"/>
                  </a:moveTo>
                  <a:lnTo>
                    <a:pt x="625127" y="0"/>
                  </a:lnTo>
                  <a:lnTo>
                    <a:pt x="625127" y="705479"/>
                  </a:lnTo>
                  <a:lnTo>
                    <a:pt x="0" y="705479"/>
                  </a:lnTo>
                  <a:close/>
                </a:path>
              </a:pathLst>
            </a:custGeom>
            <a:blipFill>
              <a:blip r:embed="rId2"/>
              <a:stretch>
                <a:fillRect l="-34693" r="-3469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329168" y="2232276"/>
            <a:ext cx="8611116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b="1" dirty="0">
                <a:solidFill>
                  <a:srgbClr val="AB7942"/>
                </a:solidFill>
                <a:latin typeface="+mj-lt"/>
              </a:rPr>
              <a:t>Insight – Mid-Range Dominance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124" y="6956222"/>
            <a:ext cx="7387242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Mid-range listings dominate the Dubai residential market across all bedroom types (2BHK–5BHK). This reflects a strong demand from middle-income buyers and a market equilibrium around affordability and livability.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77400" y="6956222"/>
            <a:ext cx="6789629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Implication:</a:t>
            </a:r>
            <a:r>
              <a:rPr lang="en-US" sz="2800" dirty="0">
                <a:solidFill>
                  <a:schemeClr val="bg2"/>
                </a:solidFill>
              </a:rPr>
              <a:t> </a:t>
            </a:r>
          </a:p>
          <a:p>
            <a:r>
              <a:rPr lang="en-US" sz="2800" dirty="0">
                <a:solidFill>
                  <a:schemeClr val="bg2"/>
                </a:solidFill>
              </a:rPr>
              <a:t>Developers should continue scaling supply in this segment to meet buyer expectations and drive volume.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840266" y="6387456"/>
            <a:ext cx="5447734" cy="3899544"/>
            <a:chOff x="0" y="0"/>
            <a:chExt cx="1434794" cy="10270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4794" cy="1027040"/>
            </a:xfrm>
            <a:custGeom>
              <a:avLst/>
              <a:gdLst/>
              <a:ahLst/>
              <a:cxnLst/>
              <a:rect l="l" t="t" r="r" b="b"/>
              <a:pathLst>
                <a:path w="1434794" h="1027040">
                  <a:moveTo>
                    <a:pt x="0" y="0"/>
                  </a:moveTo>
                  <a:lnTo>
                    <a:pt x="1434794" y="0"/>
                  </a:lnTo>
                  <a:lnTo>
                    <a:pt x="1434794" y="1027040"/>
                  </a:lnTo>
                  <a:lnTo>
                    <a:pt x="0" y="1027040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34794" cy="1065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15000" y="2993039"/>
            <a:ext cx="7044300" cy="7315732"/>
            <a:chOff x="0" y="0"/>
            <a:chExt cx="1855289" cy="1926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5289" cy="1926777"/>
            </a:xfrm>
            <a:custGeom>
              <a:avLst/>
              <a:gdLst/>
              <a:ahLst/>
              <a:cxnLst/>
              <a:rect l="l" t="t" r="r" b="b"/>
              <a:pathLst>
                <a:path w="1855289" h="1926777">
                  <a:moveTo>
                    <a:pt x="0" y="0"/>
                  </a:moveTo>
                  <a:lnTo>
                    <a:pt x="1855289" y="0"/>
                  </a:lnTo>
                  <a:lnTo>
                    <a:pt x="1855289" y="1926777"/>
                  </a:lnTo>
                  <a:lnTo>
                    <a:pt x="0" y="1926777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55289" cy="196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12530" y="9714689"/>
            <a:ext cx="705828" cy="128467"/>
            <a:chOff x="0" y="0"/>
            <a:chExt cx="185897" cy="338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897" cy="33835"/>
            </a:xfrm>
            <a:custGeom>
              <a:avLst/>
              <a:gdLst/>
              <a:ahLst/>
              <a:cxnLst/>
              <a:rect l="l" t="t" r="r" b="b"/>
              <a:pathLst>
                <a:path w="185897" h="33835">
                  <a:moveTo>
                    <a:pt x="0" y="0"/>
                  </a:moveTo>
                  <a:lnTo>
                    <a:pt x="185897" y="0"/>
                  </a:lnTo>
                  <a:lnTo>
                    <a:pt x="185897" y="33835"/>
                  </a:lnTo>
                  <a:lnTo>
                    <a:pt x="0" y="33835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5897" cy="71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971268"/>
            <a:ext cx="7945186" cy="6287032"/>
            <a:chOff x="0" y="0"/>
            <a:chExt cx="1004215" cy="7946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4215" cy="794636"/>
            </a:xfrm>
            <a:custGeom>
              <a:avLst/>
              <a:gdLst/>
              <a:ahLst/>
              <a:cxnLst/>
              <a:rect l="l" t="t" r="r" b="b"/>
              <a:pathLst>
                <a:path w="1004215" h="794636">
                  <a:moveTo>
                    <a:pt x="0" y="0"/>
                  </a:moveTo>
                  <a:lnTo>
                    <a:pt x="1004215" y="0"/>
                  </a:lnTo>
                  <a:lnTo>
                    <a:pt x="1004215" y="794636"/>
                  </a:lnTo>
                  <a:lnTo>
                    <a:pt x="0" y="794636"/>
                  </a:lnTo>
                  <a:close/>
                </a:path>
              </a:pathLst>
            </a:custGeom>
            <a:blipFill>
              <a:blip r:embed="rId2"/>
              <a:stretch>
                <a:fillRect l="-20337" r="-2033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215000" y="572311"/>
            <a:ext cx="70443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b="1" dirty="0">
                <a:solidFill>
                  <a:srgbClr val="AB7942"/>
                </a:solidFill>
                <a:latin typeface="+mj-lt"/>
              </a:rPr>
              <a:t>High-End Size Sensitivity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9080" y="3729803"/>
            <a:ext cx="5892728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Price growth per square foot is significantly higher in the High-End segment compared to Budget and Mid-Range. This indicates that affluent buyers in Dubai value space premium and are willing to pay disproportionately for size.</a:t>
            </a:r>
          </a:p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b="1" dirty="0">
                <a:solidFill>
                  <a:schemeClr val="bg2"/>
                </a:solidFill>
              </a:rPr>
              <a:t>Implication:</a:t>
            </a:r>
          </a:p>
          <a:p>
            <a:r>
              <a:rPr lang="en-US" sz="2800" dirty="0">
                <a:solidFill>
                  <a:schemeClr val="bg2"/>
                </a:solidFill>
              </a:rPr>
              <a:t>Marketing of luxury properties should emphasize spaciousness and customizability.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506" y="-78432"/>
            <a:ext cx="12945358" cy="10365432"/>
            <a:chOff x="0" y="0"/>
            <a:chExt cx="3409477" cy="27299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9477" cy="2729990"/>
            </a:xfrm>
            <a:custGeom>
              <a:avLst/>
              <a:gdLst/>
              <a:ahLst/>
              <a:cxnLst/>
              <a:rect l="l" t="t" r="r" b="b"/>
              <a:pathLst>
                <a:path w="3409477" h="2729990">
                  <a:moveTo>
                    <a:pt x="0" y="0"/>
                  </a:moveTo>
                  <a:lnTo>
                    <a:pt x="3409477" y="0"/>
                  </a:lnTo>
                  <a:lnTo>
                    <a:pt x="3409477" y="2729990"/>
                  </a:lnTo>
                  <a:lnTo>
                    <a:pt x="0" y="2729990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09477" cy="2768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57852" y="7608106"/>
            <a:ext cx="5530148" cy="2678894"/>
            <a:chOff x="0" y="0"/>
            <a:chExt cx="1456500" cy="7055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6500" cy="705552"/>
            </a:xfrm>
            <a:custGeom>
              <a:avLst/>
              <a:gdLst/>
              <a:ahLst/>
              <a:cxnLst/>
              <a:rect l="l" t="t" r="r" b="b"/>
              <a:pathLst>
                <a:path w="1456500" h="705552">
                  <a:moveTo>
                    <a:pt x="0" y="0"/>
                  </a:moveTo>
                  <a:lnTo>
                    <a:pt x="1456500" y="0"/>
                  </a:lnTo>
                  <a:lnTo>
                    <a:pt x="1456500" y="705552"/>
                  </a:lnTo>
                  <a:lnTo>
                    <a:pt x="0" y="705552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56500" cy="743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57852" y="1058537"/>
            <a:ext cx="4501448" cy="8199763"/>
            <a:chOff x="0" y="0"/>
            <a:chExt cx="568951" cy="10363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8951" cy="1036392"/>
            </a:xfrm>
            <a:custGeom>
              <a:avLst/>
              <a:gdLst/>
              <a:ahLst/>
              <a:cxnLst/>
              <a:rect l="l" t="t" r="r" b="b"/>
              <a:pathLst>
                <a:path w="568951" h="1036392">
                  <a:moveTo>
                    <a:pt x="0" y="0"/>
                  </a:moveTo>
                  <a:lnTo>
                    <a:pt x="568951" y="0"/>
                  </a:lnTo>
                  <a:lnTo>
                    <a:pt x="568951" y="1036392"/>
                  </a:lnTo>
                  <a:lnTo>
                    <a:pt x="0" y="1036392"/>
                  </a:lnTo>
                  <a:close/>
                </a:path>
              </a:pathLst>
            </a:custGeom>
            <a:blipFill>
              <a:blip r:embed="rId2"/>
              <a:stretch>
                <a:fillRect l="-10681" r="-1068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14147" y="1464301"/>
            <a:ext cx="112014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b="1" dirty="0">
                <a:solidFill>
                  <a:schemeClr val="bg2"/>
                </a:solidFill>
                <a:latin typeface="+mj-lt"/>
              </a:rPr>
              <a:t>Location Isn’t a Strong Price Differentiator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700935"/>
            <a:ext cx="1056412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Average prices across Urban, Suburban, and Rural areas remain tightly clustered (~AED 223K–227K). Unlike other global cities, Dubai's residential pricing is less driven by neighborhood.</a:t>
            </a:r>
          </a:p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b="1" dirty="0">
                <a:solidFill>
                  <a:schemeClr val="bg2"/>
                </a:solidFill>
              </a:rPr>
              <a:t>Implication:</a:t>
            </a:r>
            <a:r>
              <a:rPr lang="en-US" sz="2800" dirty="0">
                <a:solidFill>
                  <a:schemeClr val="bg2"/>
                </a:solidFill>
              </a:rPr>
              <a:t> Price modeling should focus on property attributes rather than location alone.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469387" y="3682954"/>
            <a:ext cx="5447734" cy="5860554"/>
            <a:chOff x="0" y="0"/>
            <a:chExt cx="1434794" cy="15435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4794" cy="1543520"/>
            </a:xfrm>
            <a:custGeom>
              <a:avLst/>
              <a:gdLst/>
              <a:ahLst/>
              <a:cxnLst/>
              <a:rect l="l" t="t" r="r" b="b"/>
              <a:pathLst>
                <a:path w="1434794" h="1543520">
                  <a:moveTo>
                    <a:pt x="0" y="0"/>
                  </a:moveTo>
                  <a:lnTo>
                    <a:pt x="1434794" y="0"/>
                  </a:lnTo>
                  <a:lnTo>
                    <a:pt x="1434794" y="1543520"/>
                  </a:lnTo>
                  <a:lnTo>
                    <a:pt x="0" y="1543520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34794" cy="1581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53200" y="4686300"/>
            <a:ext cx="10860979" cy="5363145"/>
            <a:chOff x="0" y="0"/>
            <a:chExt cx="2058542" cy="14125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8543" cy="1412515"/>
            </a:xfrm>
            <a:custGeom>
              <a:avLst/>
              <a:gdLst/>
              <a:ahLst/>
              <a:cxnLst/>
              <a:rect l="l" t="t" r="r" b="b"/>
              <a:pathLst>
                <a:path w="2058543" h="1412515">
                  <a:moveTo>
                    <a:pt x="0" y="0"/>
                  </a:moveTo>
                  <a:lnTo>
                    <a:pt x="2058543" y="0"/>
                  </a:lnTo>
                  <a:lnTo>
                    <a:pt x="2058543" y="1412515"/>
                  </a:lnTo>
                  <a:lnTo>
                    <a:pt x="0" y="1412515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58542" cy="1450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35400" y="9567934"/>
            <a:ext cx="705828" cy="128467"/>
            <a:chOff x="0" y="0"/>
            <a:chExt cx="185897" cy="338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897" cy="33835"/>
            </a:xfrm>
            <a:custGeom>
              <a:avLst/>
              <a:gdLst/>
              <a:ahLst/>
              <a:cxnLst/>
              <a:rect l="l" t="t" r="r" b="b"/>
              <a:pathLst>
                <a:path w="185897" h="33835">
                  <a:moveTo>
                    <a:pt x="0" y="0"/>
                  </a:moveTo>
                  <a:lnTo>
                    <a:pt x="185897" y="0"/>
                  </a:lnTo>
                  <a:lnTo>
                    <a:pt x="185897" y="33835"/>
                  </a:lnTo>
                  <a:lnTo>
                    <a:pt x="0" y="33835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5897" cy="71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426446"/>
            <a:ext cx="3440687" cy="4831854"/>
            <a:chOff x="0" y="0"/>
            <a:chExt cx="434878" cy="6107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4878" cy="610712"/>
            </a:xfrm>
            <a:custGeom>
              <a:avLst/>
              <a:gdLst/>
              <a:ahLst/>
              <a:cxnLst/>
              <a:rect l="l" t="t" r="r" b="b"/>
              <a:pathLst>
                <a:path w="434878" h="610712">
                  <a:moveTo>
                    <a:pt x="0" y="0"/>
                  </a:moveTo>
                  <a:lnTo>
                    <a:pt x="434878" y="0"/>
                  </a:lnTo>
                  <a:lnTo>
                    <a:pt x="434878" y="610712"/>
                  </a:lnTo>
                  <a:lnTo>
                    <a:pt x="0" y="610712"/>
                  </a:lnTo>
                  <a:close/>
                </a:path>
              </a:pathLst>
            </a:custGeom>
            <a:blipFill>
              <a:blip r:embed="rId2"/>
              <a:stretch>
                <a:fillRect l="-2662" r="-266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347470" y="1024686"/>
            <a:ext cx="7593059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b="1" dirty="0">
                <a:solidFill>
                  <a:srgbClr val="4F3100"/>
                </a:solidFill>
                <a:latin typeface="+mj-lt"/>
              </a:rPr>
              <a:t>Volatile Long-Term 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77200" y="5571993"/>
            <a:ext cx="8244326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Analysis of pricing by year built shows significant fluctuations, especially post-2000. There is no steady appreciation trend, suggesting sensitivity to macroeconomic cycles and investment phases.</a:t>
            </a:r>
          </a:p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b="1" dirty="0">
                <a:solidFill>
                  <a:schemeClr val="bg2"/>
                </a:solidFill>
              </a:rPr>
              <a:t>Implication:</a:t>
            </a:r>
          </a:p>
          <a:p>
            <a:r>
              <a:rPr lang="en-US" sz="2800" dirty="0">
                <a:solidFill>
                  <a:schemeClr val="bg2"/>
                </a:solidFill>
              </a:rPr>
              <a:t> Long-term investment decisions should account for external volatility rather than assuming linear growth.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506" y="-665112"/>
            <a:ext cx="12945358" cy="4616772"/>
            <a:chOff x="0" y="0"/>
            <a:chExt cx="3409477" cy="12159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9477" cy="1215940"/>
            </a:xfrm>
            <a:custGeom>
              <a:avLst/>
              <a:gdLst/>
              <a:ahLst/>
              <a:cxnLst/>
              <a:rect l="l" t="t" r="r" b="b"/>
              <a:pathLst>
                <a:path w="3409477" h="1215940">
                  <a:moveTo>
                    <a:pt x="0" y="0"/>
                  </a:moveTo>
                  <a:lnTo>
                    <a:pt x="3409477" y="0"/>
                  </a:lnTo>
                  <a:lnTo>
                    <a:pt x="3409477" y="1215940"/>
                  </a:lnTo>
                  <a:lnTo>
                    <a:pt x="0" y="1215940"/>
                  </a:lnTo>
                  <a:close/>
                </a:path>
              </a:pathLst>
            </a:custGeom>
            <a:solidFill>
              <a:srgbClr val="6B63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09477" cy="1254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11400" y="5319833"/>
            <a:ext cx="705828" cy="128467"/>
            <a:chOff x="0" y="0"/>
            <a:chExt cx="185897" cy="338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897" cy="33835"/>
            </a:xfrm>
            <a:custGeom>
              <a:avLst/>
              <a:gdLst/>
              <a:ahLst/>
              <a:cxnLst/>
              <a:rect l="l" t="t" r="r" b="b"/>
              <a:pathLst>
                <a:path w="185897" h="33835">
                  <a:moveTo>
                    <a:pt x="0" y="0"/>
                  </a:moveTo>
                  <a:lnTo>
                    <a:pt x="185897" y="0"/>
                  </a:lnTo>
                  <a:lnTo>
                    <a:pt x="185897" y="33835"/>
                  </a:lnTo>
                  <a:lnTo>
                    <a:pt x="0" y="33835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5897" cy="71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76493" y="4538340"/>
            <a:ext cx="3781358" cy="5748660"/>
            <a:chOff x="0" y="0"/>
            <a:chExt cx="995913" cy="15140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5913" cy="1514050"/>
            </a:xfrm>
            <a:custGeom>
              <a:avLst/>
              <a:gdLst/>
              <a:ahLst/>
              <a:cxnLst/>
              <a:rect l="l" t="t" r="r" b="b"/>
              <a:pathLst>
                <a:path w="995913" h="1514050">
                  <a:moveTo>
                    <a:pt x="0" y="0"/>
                  </a:moveTo>
                  <a:lnTo>
                    <a:pt x="995913" y="0"/>
                  </a:lnTo>
                  <a:lnTo>
                    <a:pt x="995913" y="1514050"/>
                  </a:lnTo>
                  <a:lnTo>
                    <a:pt x="0" y="1514050"/>
                  </a:lnTo>
                  <a:close/>
                </a:path>
              </a:pathLst>
            </a:custGeom>
            <a:solidFill>
              <a:srgbClr val="AAA3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95913" cy="1552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53814" y="5855821"/>
            <a:ext cx="6605486" cy="3402479"/>
            <a:chOff x="0" y="0"/>
            <a:chExt cx="834886" cy="4300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4886" cy="430049"/>
            </a:xfrm>
            <a:custGeom>
              <a:avLst/>
              <a:gdLst/>
              <a:ahLst/>
              <a:cxnLst/>
              <a:rect l="l" t="t" r="r" b="b"/>
              <a:pathLst>
                <a:path w="834886" h="430049">
                  <a:moveTo>
                    <a:pt x="0" y="0"/>
                  </a:moveTo>
                  <a:lnTo>
                    <a:pt x="834886" y="0"/>
                  </a:lnTo>
                  <a:lnTo>
                    <a:pt x="834886" y="430049"/>
                  </a:lnTo>
                  <a:lnTo>
                    <a:pt x="0" y="430049"/>
                  </a:lnTo>
                  <a:close/>
                </a:path>
              </a:pathLst>
            </a:custGeom>
            <a:blipFill>
              <a:blip r:embed="rId2"/>
              <a:stretch>
                <a:fillRect t="-14429" b="-1442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212049" y="589781"/>
            <a:ext cx="917227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Market Concentration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0617" y="1020437"/>
            <a:ext cx="1595416" cy="25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 spc="-47" dirty="0">
              <a:solidFill>
                <a:srgbClr val="EEEAE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9263" y="4538340"/>
            <a:ext cx="6898569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432900"/>
                </a:solidFill>
              </a:rPr>
              <a:t>Listings are highly concentrated in the Mid-Range Urban category. Budget listings are more common in Suburban and Rural regions. High-End listings are underrepresented in Urban zones.</a:t>
            </a:r>
          </a:p>
          <a:p>
            <a:endParaRPr lang="en-US" sz="2800" dirty="0">
              <a:solidFill>
                <a:srgbClr val="432900"/>
              </a:solidFill>
            </a:endParaRPr>
          </a:p>
          <a:p>
            <a:r>
              <a:rPr lang="en-US" sz="2800" b="1" dirty="0">
                <a:solidFill>
                  <a:srgbClr val="432900"/>
                </a:solidFill>
              </a:rPr>
              <a:t>Implication:</a:t>
            </a:r>
            <a:r>
              <a:rPr lang="en-US" sz="2800" dirty="0">
                <a:solidFill>
                  <a:srgbClr val="432900"/>
                </a:solidFill>
              </a:rPr>
              <a:t> </a:t>
            </a:r>
          </a:p>
          <a:p>
            <a:r>
              <a:rPr lang="en-US" sz="2800" dirty="0">
                <a:solidFill>
                  <a:srgbClr val="432900"/>
                </a:solidFill>
              </a:rPr>
              <a:t>There may be untapped opportunity in luxury urban housing or compact high-end apartments.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520</Words>
  <Application>Microsoft Macintosh PowerPoint</Application>
  <PresentationFormat>Custom</PresentationFormat>
  <Paragraphs>66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Wingdings</vt:lpstr>
      <vt:lpstr>Arial</vt:lpstr>
      <vt:lpstr>Helvetica World</vt:lpstr>
      <vt:lpstr>Open Sauce Bold</vt:lpstr>
      <vt:lpstr>Calibri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Minimalist Real Estate Presentation</dc:title>
  <cp:lastModifiedBy>Sanjana K</cp:lastModifiedBy>
  <cp:revision>29</cp:revision>
  <dcterms:created xsi:type="dcterms:W3CDTF">2006-08-16T00:00:00Z</dcterms:created>
  <dcterms:modified xsi:type="dcterms:W3CDTF">2025-07-07T07:32:13Z</dcterms:modified>
  <dc:identifier>DAGsZ2uIssw</dc:identifier>
</cp:coreProperties>
</file>